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5"/>
  </p:notesMasterIdLst>
  <p:sldIdLst>
    <p:sldId id="276" r:id="rId3"/>
    <p:sldId id="278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7586" autoAdjust="0"/>
  </p:normalViewPr>
  <p:slideViewPr>
    <p:cSldViewPr>
      <p:cViewPr varScale="1">
        <p:scale>
          <a:sx n="99" d="100"/>
          <a:sy n="99" d="100"/>
        </p:scale>
        <p:origin x="-20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697" tIns="46348" rIns="92697" bIns="46348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2697" tIns="46348" rIns="92697" bIns="46348" rtlCol="0"/>
          <a:lstStyle>
            <a:lvl1pPr algn="r">
              <a:defRPr sz="1300"/>
            </a:lvl1pPr>
          </a:lstStyle>
          <a:p>
            <a:pPr>
              <a:defRPr/>
            </a:pPr>
            <a:fld id="{756EF409-37E6-4D04-8A7B-DA1D22E966D5}" type="datetimeFigureOut">
              <a:rPr lang="en-US"/>
              <a:pPr>
                <a:defRPr/>
              </a:pPr>
              <a:t>8/3/2012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7" tIns="46348" rIns="92697" bIns="4634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1475"/>
          </a:xfrm>
          <a:prstGeom prst="rect">
            <a:avLst/>
          </a:prstGeom>
        </p:spPr>
        <p:txBody>
          <a:bodyPr vert="horz" lIns="92697" tIns="46348" rIns="92697" bIns="4634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2697" tIns="46348" rIns="92697" bIns="4634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2697" tIns="46348" rIns="92697" bIns="46348" rtlCol="0" anchor="b"/>
          <a:lstStyle>
            <a:lvl1pPr algn="r">
              <a:defRPr sz="1300"/>
            </a:lvl1pPr>
          </a:lstStyle>
          <a:p>
            <a:pPr>
              <a:defRPr/>
            </a:pPr>
            <a:fld id="{C699B45B-78EE-4F55-8136-E50959A24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451FE8-BCF0-4983-8382-D44BBEEDF82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451FE8-BCF0-4983-8382-D44BBEEDF82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CB907-6080-4E6A-AB08-8E922741E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B320F-B576-4420-BAC7-3BABCE1F2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AC28D-3A94-4F45-BD1A-7A4219CB9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4C0A-7B4E-410E-A52C-B08F944F7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D949-7E49-45D0-927D-1C52637DC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E958-D3B0-4575-8A3F-FA5A62713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3F7FC-933D-40CE-9853-31E12C6D5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9AF39-422B-4A97-94B8-E6906E53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1BA49-01D9-4CEA-9090-74CA918A5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BC8B3-0759-44C9-B2F8-86B7E22D5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03EF2-F422-4B74-AE57-BA5FECA6C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75B47-53CE-4720-BB65-61CF60D0D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31E7-2E82-4E64-80D7-B39F81169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904C3-1DF1-4263-AE18-C1F2A78A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C9517-F261-419B-AF38-55A163138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9269-5A44-4E7E-B382-4CB0C7E36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C82DB-6DBF-4F3D-B4EF-AF332CEA8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18FBA-F260-4320-8E40-8CEA57899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8F8CE-BC84-427F-8777-13CA15D0C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9FD9B-9BA9-4937-9F1F-B69BE47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B429F-A887-4BE7-9D3A-62BFF4C95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7894A-230F-4E76-950B-13E7ABD63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ED67F-E81E-4174-A69A-2308D66DD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fld id="{8B9EED87-AFB2-4024-B374-6356E20F7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 flipH="1">
            <a:off x="457200" y="6324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Arial" charset="0"/>
        <a:buChar char="►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itchFamily="18" charset="2"/>
        <a:buChar char="w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F5243C-EC4E-48BC-A815-0826ECE09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447800"/>
            <a:ext cx="8534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To comprehensively forecast and evaluate sediment and associated nutrient loads to the system of hydroelectric dams located on the Susquehanna River above the Chesapeake Bay and consider structural and non-structural strategies to manage these loads to protect water quality and aquatic life in the Chesapeake Bay.</a:t>
            </a:r>
            <a:endParaRPr lang="en-US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 smtClean="0"/>
              <a:t>Mission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275B47-53CE-4720-BB65-61CF60D0DF2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533400"/>
          </a:xfrm>
        </p:spPr>
        <p:txBody>
          <a:bodyPr/>
          <a:lstStyle/>
          <a:p>
            <a:pPr eaLnBrk="1" hangingPunct="1"/>
            <a:r>
              <a:rPr lang="en-US" b="1" dirty="0" smtClean="0"/>
              <a:t>Goals and Objectives </a:t>
            </a:r>
            <a:endParaRPr lang="en-US" b="1" i="1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343400"/>
          </a:xfrm>
        </p:spPr>
        <p:txBody>
          <a:bodyPr/>
          <a:lstStyle/>
          <a:p>
            <a:pPr>
              <a:buFont typeface="Wingdings" pitchFamily="2" charset="2"/>
              <a:buAutoNum type="arabicPeriod"/>
            </a:pPr>
            <a:r>
              <a:rPr lang="en-US" sz="1800" dirty="0" smtClean="0"/>
              <a:t>Evaluate strategies to manage sediment and associated nutrient delivery to the Chesapeake Bay. 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Strategies will incorporate input from Maryland, New York, and Pennsylvania Total Maximum Daily Load (TMDL) Watershed Implementation Plans.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Strategies will incorporate evaluations of sediment storage capacity at the four hydroelectric dams on the Lower Susquehanna River.  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Strategies will evaluate types of sediment delivered and associated effects on the Chesapeake Bay.</a:t>
            </a:r>
          </a:p>
          <a:p>
            <a:pPr lvl="1">
              <a:buNone/>
            </a:pPr>
            <a:endParaRPr lang="en-US" sz="1800" dirty="0" smtClean="0"/>
          </a:p>
          <a:p>
            <a:pPr>
              <a:buFont typeface="Wingdings" pitchFamily="2" charset="2"/>
              <a:buAutoNum type="arabicPeriod" startAt="2"/>
            </a:pPr>
            <a:r>
              <a:rPr lang="en-US" sz="1800" dirty="0" smtClean="0"/>
              <a:t>Evaluate strategies to manage sediment and associated nutrients available for transport during high flow storm events to reduce impacts to the Chesapeake Bay.</a:t>
            </a:r>
          </a:p>
          <a:p>
            <a:pPr>
              <a:buNone/>
            </a:pPr>
            <a:endParaRPr lang="en-US" sz="1800" dirty="0" smtClean="0"/>
          </a:p>
          <a:p>
            <a:pPr>
              <a:buFont typeface="Wingdings" pitchFamily="2" charset="2"/>
              <a:buNone/>
            </a:pPr>
            <a:r>
              <a:rPr lang="en-US" sz="1800" dirty="0" smtClean="0"/>
              <a:t>3.	Determine the effects to the Chesapeake Bay from the loss of sediment and nutrient storage from behind the hydroelectric dams on the Lower Susquehanna River.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5943600" y="381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066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275B47-53CE-4720-BB65-61CF60D0DF2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aster">
  <a:themeElements>
    <a:clrScheme name="Slide Master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Slid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A070E67597214F90BDE1F3D76F58B1" ma:contentTypeVersion="2" ma:contentTypeDescription="Create a new document." ma:contentTypeScope="" ma:versionID="c041d0dd9e0489342e2c52356caf586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0459D01-3898-4675-9328-633EDBFDFF9B}"/>
</file>

<file path=customXml/itemProps2.xml><?xml version="1.0" encoding="utf-8"?>
<ds:datastoreItem xmlns:ds="http://schemas.openxmlformats.org/officeDocument/2006/customXml" ds:itemID="{2444D5B6-A6C6-4BCD-B676-7117C57A7DC4}"/>
</file>

<file path=customXml/itemProps3.xml><?xml version="1.0" encoding="utf-8"?>
<ds:datastoreItem xmlns:ds="http://schemas.openxmlformats.org/officeDocument/2006/customXml" ds:itemID="{6769F727-2090-4684-B625-C552E7B4A7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12690</TotalTime>
  <Words>152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Slide Master</vt:lpstr>
      <vt:lpstr>Custom Design</vt:lpstr>
      <vt:lpstr>Mission</vt:lpstr>
      <vt:lpstr>Goals and Objectives </vt:lpstr>
    </vt:vector>
  </TitlesOfParts>
  <Company>US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b6imemb6</dc:creator>
  <cp:lastModifiedBy>E1PLXAMC</cp:lastModifiedBy>
  <cp:revision>637</cp:revision>
  <dcterms:created xsi:type="dcterms:W3CDTF">2009-05-21T17:19:18Z</dcterms:created>
  <dcterms:modified xsi:type="dcterms:W3CDTF">2012-08-03T16:32:42Z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0x01010051A070E67597214F90BDE1F3D76F58B1</vt:lpwstr>
  </property>
</Properties>
</file>